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0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7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65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3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57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4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35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3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9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8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9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7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7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2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19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8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1A63A6-837D-4251-BCA2-C76FBC859559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8A71E5-2C27-48C2-9B82-30EA5A940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0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5712" y="3712464"/>
            <a:ext cx="9144000" cy="1157224"/>
          </a:xfrm>
        </p:spPr>
        <p:txBody>
          <a:bodyPr/>
          <a:lstStyle/>
          <a:p>
            <a:r>
              <a:rPr lang="uk-UA" dirty="0" smtClean="0"/>
              <a:t>Історія французької мови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6256" y="2350008"/>
            <a:ext cx="9640824" cy="1618488"/>
          </a:xfrm>
        </p:spPr>
        <p:txBody>
          <a:bodyPr>
            <a:normAutofit/>
          </a:bodyPr>
          <a:lstStyle/>
          <a:p>
            <a:r>
              <a:rPr lang="uk-UA" sz="2820" dirty="0" smtClean="0"/>
              <a:t>Навчальна дисципліна</a:t>
            </a:r>
            <a:endParaRPr lang="ru-RU" sz="282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43938">
            <a:off x="482948" y="712792"/>
            <a:ext cx="3669912" cy="2203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376" y="54531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Старший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endParaRPr lang="ru-RU" dirty="0"/>
          </a:p>
          <a:p>
            <a:r>
              <a:rPr lang="uk-UA" dirty="0"/>
              <a:t>німецької та романської </a:t>
            </a:r>
            <a:r>
              <a:rPr lang="uk-UA" dirty="0" err="1"/>
              <a:t>філологі</a:t>
            </a:r>
            <a:r>
              <a:rPr lang="ru-RU" dirty="0"/>
              <a:t>ї</a:t>
            </a:r>
          </a:p>
          <a:p>
            <a:r>
              <a:rPr lang="uk-UA" dirty="0"/>
              <a:t>Кандидат філологічних наук</a:t>
            </a:r>
          </a:p>
          <a:p>
            <a:r>
              <a:rPr lang="uk-UA" dirty="0"/>
              <a:t>Єрмоленко Інеса Ігорівна</a:t>
            </a:r>
          </a:p>
        </p:txBody>
      </p:sp>
    </p:spTree>
    <p:extLst>
      <p:ext uri="{BB962C8B-B14F-4D97-AF65-F5344CB8AC3E}">
        <p14:creationId xmlns:p14="http://schemas.microsoft.com/office/powerpoint/2010/main" val="19489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та завдання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Зрозуміти </a:t>
            </a:r>
            <a:r>
              <a:rPr lang="uk-UA" dirty="0"/>
              <a:t>походження французької мови, її формування, а також її фонетичні, орфографічні, граматичні, синтаксичні та лексичні зміни та особливості в кожний історичний період її </a:t>
            </a:r>
            <a:r>
              <a:rPr lang="uk-UA" dirty="0" smtClean="0"/>
              <a:t>розвитку;</a:t>
            </a:r>
          </a:p>
          <a:p>
            <a:r>
              <a:rPr lang="uk-UA" dirty="0" smtClean="0"/>
              <a:t>Ознайомитися з передумовами </a:t>
            </a:r>
            <a:r>
              <a:rPr lang="uk-UA" dirty="0"/>
              <a:t>формування французької мови; </a:t>
            </a:r>
            <a:r>
              <a:rPr lang="uk-UA" dirty="0" smtClean="0"/>
              <a:t>основними періодами її розвитку;</a:t>
            </a:r>
          </a:p>
          <a:p>
            <a:r>
              <a:rPr lang="uk-UA" dirty="0" smtClean="0"/>
              <a:t>Осмислити зв'язок </a:t>
            </a:r>
            <a:r>
              <a:rPr lang="uk-UA" dirty="0"/>
              <a:t>французької мови з історією народу; соціолінгвістичні умови (економічні, політичні, історичні та культурні фактори) формування та розвитку французької мови від народної латини до її сучасного стану; закономірності розвитку фонетичної, орфографічної, граматичної та лексичної систем французької мови від народної латини до її сучасного </a:t>
            </a:r>
            <a:r>
              <a:rPr lang="uk-UA" dirty="0" smtClean="0"/>
              <a:t>стану</a:t>
            </a:r>
            <a:r>
              <a:rPr lang="uk-UA" dirty="0"/>
              <a:t>.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283" y="947408"/>
            <a:ext cx="1373314" cy="13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Тематика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Романські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та </a:t>
            </a:r>
            <a:r>
              <a:rPr lang="ru-RU" b="1" dirty="0" err="1"/>
              <a:t>їхнє</a:t>
            </a:r>
            <a:r>
              <a:rPr lang="ru-RU" b="1" dirty="0"/>
              <a:t> </a:t>
            </a:r>
            <a:r>
              <a:rPr lang="ru-RU" b="1" dirty="0" err="1"/>
              <a:t>розповсюдження</a:t>
            </a:r>
            <a:r>
              <a:rPr lang="ru-RU" b="1" dirty="0"/>
              <a:t> в </a:t>
            </a:r>
            <a:r>
              <a:rPr lang="ru-RU" b="1" dirty="0" err="1"/>
              <a:t>світі</a:t>
            </a:r>
            <a:r>
              <a:rPr lang="ru-RU" b="1" dirty="0"/>
              <a:t>, </a:t>
            </a:r>
            <a:r>
              <a:rPr lang="ru-RU" b="1" dirty="0" err="1"/>
              <a:t>теорії</a:t>
            </a:r>
            <a:r>
              <a:rPr lang="ru-RU" b="1" dirty="0"/>
              <a:t> </a:t>
            </a:r>
            <a:r>
              <a:rPr lang="ru-RU" b="1" dirty="0" err="1"/>
              <a:t>походження</a:t>
            </a:r>
            <a:r>
              <a:rPr lang="ru-RU" b="1" dirty="0"/>
              <a:t> </a:t>
            </a:r>
            <a:r>
              <a:rPr lang="ru-RU" b="1" dirty="0" err="1"/>
              <a:t>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 err="1"/>
              <a:t>Завоювання</a:t>
            </a:r>
            <a:r>
              <a:rPr lang="ru-RU" b="1" dirty="0"/>
              <a:t>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Галії</a:t>
            </a:r>
            <a:r>
              <a:rPr lang="ru-RU" b="1" dirty="0"/>
              <a:t> кельтами</a:t>
            </a:r>
            <a:endParaRPr lang="ru-RU" dirty="0"/>
          </a:p>
          <a:p>
            <a:r>
              <a:rPr lang="ru-RU" b="1" dirty="0" err="1"/>
              <a:t>Романізація</a:t>
            </a:r>
            <a:r>
              <a:rPr lang="ru-RU" b="1" dirty="0"/>
              <a:t> та </a:t>
            </a:r>
            <a:r>
              <a:rPr lang="ru-RU" b="1" dirty="0" err="1"/>
              <a:t>германізація</a:t>
            </a:r>
            <a:r>
              <a:rPr lang="ru-RU" b="1" dirty="0"/>
              <a:t> </a:t>
            </a:r>
            <a:r>
              <a:rPr lang="ru-RU" b="1" dirty="0" err="1"/>
              <a:t>Галії</a:t>
            </a:r>
            <a:endParaRPr lang="ru-RU" dirty="0"/>
          </a:p>
          <a:p>
            <a:r>
              <a:rPr lang="ru-RU" b="1" dirty="0" err="1"/>
              <a:t>Соціолінгвістичні</a:t>
            </a:r>
            <a:r>
              <a:rPr lang="ru-RU" b="1" dirty="0"/>
              <a:t> </a:t>
            </a:r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функціонування</a:t>
            </a:r>
            <a:r>
              <a:rPr lang="ru-RU" b="1" dirty="0"/>
              <a:t> </a:t>
            </a:r>
            <a:r>
              <a:rPr lang="ru-RU" b="1" dirty="0" err="1"/>
              <a:t>старофранцузької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.</a:t>
            </a:r>
            <a:r>
              <a:rPr lang="uk-UA" b="1" dirty="0"/>
              <a:t> </a:t>
            </a:r>
            <a:endParaRPr lang="uk-UA" b="1" dirty="0" smtClean="0"/>
          </a:p>
          <a:p>
            <a:r>
              <a:rPr lang="uk-UA" b="1" dirty="0" smtClean="0"/>
              <a:t>Фонетичні</a:t>
            </a:r>
            <a:r>
              <a:rPr lang="uk-UA" b="1" dirty="0"/>
              <a:t>, лексичні, граматичні, орфографічні особливості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b="1" dirty="0" err="1" smtClean="0"/>
              <a:t>старофранцузької</a:t>
            </a:r>
            <a:r>
              <a:rPr lang="ru-RU" b="1" dirty="0" smtClean="0"/>
              <a:t> </a:t>
            </a:r>
            <a:r>
              <a:rPr lang="ru-RU" b="1" dirty="0" err="1"/>
              <a:t>мови</a:t>
            </a:r>
            <a:endParaRPr lang="ru-RU" dirty="0"/>
          </a:p>
          <a:p>
            <a:r>
              <a:rPr lang="ru-RU" b="1" dirty="0" err="1"/>
              <a:t>Фонетичні</a:t>
            </a:r>
            <a:r>
              <a:rPr lang="ru-RU" b="1" dirty="0"/>
              <a:t>, </a:t>
            </a:r>
            <a:r>
              <a:rPr lang="ru-RU" b="1" dirty="0" err="1"/>
              <a:t>графічні</a:t>
            </a:r>
            <a:r>
              <a:rPr lang="ru-RU" b="1" dirty="0"/>
              <a:t>, </a:t>
            </a:r>
            <a:r>
              <a:rPr lang="ru-RU" b="1" dirty="0" err="1"/>
              <a:t>морфологічні</a:t>
            </a:r>
            <a:r>
              <a:rPr lang="ru-RU" b="1" dirty="0"/>
              <a:t>, </a:t>
            </a:r>
            <a:r>
              <a:rPr lang="ru-RU" b="1" dirty="0" err="1"/>
              <a:t>синтаксичні</a:t>
            </a:r>
            <a:r>
              <a:rPr lang="ru-RU" b="1" dirty="0"/>
              <a:t> та </a:t>
            </a:r>
            <a:r>
              <a:rPr lang="ru-RU" b="1" dirty="0" err="1"/>
              <a:t>лексичні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середньофранцузької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endParaRPr lang="ru-RU" dirty="0"/>
          </a:p>
          <a:p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у </a:t>
            </a:r>
            <a:r>
              <a:rPr lang="ru-RU" b="1" dirty="0" err="1"/>
              <a:t>добу</a:t>
            </a:r>
            <a:r>
              <a:rPr lang="ru-RU" b="1" dirty="0"/>
              <a:t> </a:t>
            </a:r>
            <a:r>
              <a:rPr lang="ru-RU" b="1" dirty="0" err="1"/>
              <a:t>Відродження</a:t>
            </a:r>
            <a:endParaRPr lang="ru-RU" dirty="0"/>
          </a:p>
          <a:p>
            <a:r>
              <a:rPr lang="ru-RU" b="1" dirty="0" err="1"/>
              <a:t>Лінгвістичні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унормування</a:t>
            </a:r>
            <a:r>
              <a:rPr lang="ru-RU" b="1" dirty="0"/>
              <a:t> </a:t>
            </a:r>
            <a:r>
              <a:rPr lang="ru-RU" b="1" dirty="0" err="1"/>
              <a:t>літературної</a:t>
            </a:r>
            <a:r>
              <a:rPr lang="ru-RU" b="1" dirty="0"/>
              <a:t> </a:t>
            </a:r>
            <a:r>
              <a:rPr lang="ru-RU" b="1" dirty="0" err="1"/>
              <a:t>французької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у </a:t>
            </a:r>
            <a:r>
              <a:rPr lang="fr-FR" b="1" dirty="0"/>
              <a:t>XVII</a:t>
            </a:r>
            <a:r>
              <a:rPr lang="ru-RU" b="1" dirty="0"/>
              <a:t>-</a:t>
            </a:r>
            <a:r>
              <a:rPr lang="fr-FR" b="1" dirty="0"/>
              <a:t>XVIII</a:t>
            </a:r>
            <a:r>
              <a:rPr lang="ru-RU" b="1" dirty="0"/>
              <a:t> </a:t>
            </a:r>
            <a:r>
              <a:rPr lang="ru-RU" b="1" dirty="0" err="1"/>
              <a:t>століттях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581" y="1099999"/>
            <a:ext cx="2044827" cy="11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" y="666325"/>
            <a:ext cx="1655743" cy="1935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754" y="2866258"/>
            <a:ext cx="2062734" cy="16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ви дізнаєтесь: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Хто такі кельти, гали, і де вони жили?</a:t>
            </a:r>
          </a:p>
          <a:p>
            <a:r>
              <a:rPr lang="uk-UA" dirty="0" smtClean="0"/>
              <a:t>Чому у французьких словах так багато літер і так мало звуків?</a:t>
            </a:r>
          </a:p>
          <a:p>
            <a:r>
              <a:rPr lang="uk-UA" dirty="0" smtClean="0"/>
              <a:t>Чому для французів 80 – це не вісім десятків, а чотири двадцятки? </a:t>
            </a:r>
          </a:p>
          <a:p>
            <a:r>
              <a:rPr lang="uk-UA" dirty="0" smtClean="0"/>
              <a:t>Що спільного між горщиком, вимірюванням, головою та іспитами? І до чого тут римляни?</a:t>
            </a:r>
          </a:p>
          <a:p>
            <a:r>
              <a:rPr lang="uk-UA" dirty="0" smtClean="0"/>
              <a:t>Як помилки змушують правила змінюватись?</a:t>
            </a:r>
          </a:p>
          <a:p>
            <a:r>
              <a:rPr lang="uk-UA" dirty="0" smtClean="0"/>
              <a:t>Та багато чого цікавого!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80086">
            <a:off x="8387643" y="4014169"/>
            <a:ext cx="2700766" cy="2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Програмні результати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Знання </a:t>
            </a:r>
            <a:r>
              <a:rPr lang="uk-UA" dirty="0" err="1"/>
              <a:t>мовних</a:t>
            </a:r>
            <a:r>
              <a:rPr lang="uk-UA" dirty="0"/>
              <a:t> норм, соціокультурної ситуації розвитку української та іноземних мов, що вивчаються, особливості використання </a:t>
            </a:r>
            <a:r>
              <a:rPr lang="uk-UA" dirty="0" err="1"/>
              <a:t>мовних</a:t>
            </a:r>
            <a:r>
              <a:rPr lang="uk-UA" dirty="0"/>
              <a:t> одиниць у певному контексті, </a:t>
            </a:r>
            <a:r>
              <a:rPr lang="uk-UA" dirty="0" err="1"/>
              <a:t>мовний</a:t>
            </a:r>
            <a:r>
              <a:rPr lang="uk-UA" dirty="0"/>
              <a:t> дискурс художньої літератури й сучасності</a:t>
            </a:r>
            <a:endParaRPr lang="ru-RU" dirty="0"/>
          </a:p>
          <a:p>
            <a:r>
              <a:rPr lang="uk-UA" dirty="0"/>
              <a:t>Здатність використовувати знання й уміння з теоретичної граматики, теоретичної фонетики, лексикології, стилістики для іншомовного комунікативного спілкування французькою мовою</a:t>
            </a:r>
            <a:endParaRPr lang="ru-RU" dirty="0"/>
          </a:p>
          <a:p>
            <a:r>
              <a:rPr lang="uk-UA" dirty="0"/>
              <a:t>Володіння комунікативною мовленнєвою компетентністю з української та іноземних мов (лінгвістичний, соціокультурний, прагматичний компоненти відповідно до загальноєвропейських рекомендацій із </a:t>
            </a:r>
            <a:r>
              <a:rPr lang="uk-UA" dirty="0" err="1"/>
              <a:t>мовної</a:t>
            </a:r>
            <a:r>
              <a:rPr lang="uk-UA" dirty="0"/>
              <a:t> освіти), здатність удосконалювати й підвищувати власний </a:t>
            </a:r>
            <a:r>
              <a:rPr lang="uk-UA" dirty="0" err="1"/>
              <a:t>компетентнісний</a:t>
            </a:r>
            <a:r>
              <a:rPr lang="uk-UA" dirty="0"/>
              <a:t> рівень у вітчизняному та міжнародному контексті</a:t>
            </a:r>
            <a:endParaRPr lang="ru-RU" dirty="0"/>
          </a:p>
          <a:p>
            <a:r>
              <a:rPr lang="uk-UA" dirty="0"/>
              <a:t>Уміння працювати з теоретичними та науково-методичними джерелами (зокрема цифровими), видобувати, обробляти й систематизувати інформацію, використовувати її в освітньому процесі</a:t>
            </a:r>
            <a:endParaRPr lang="ru-RU" dirty="0"/>
          </a:p>
          <a:p>
            <a:r>
              <a:rPr lang="uk-UA" dirty="0"/>
              <a:t>Здатність учитися впродовж життя і вдосконалювати з високим рівнем автономності набуту під час навчання  кваліфікацію</a:t>
            </a:r>
            <a:endParaRPr lang="ru-RU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39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 підсумкового контролю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Диференційовавний</a:t>
            </a:r>
            <a:r>
              <a:rPr lang="uk-UA" dirty="0"/>
              <a:t> залік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248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356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Історія французької мови</vt:lpstr>
      <vt:lpstr>Мета та завдання курсу</vt:lpstr>
      <vt:lpstr>Тематика курсу</vt:lpstr>
      <vt:lpstr>Що ви дізнаєтесь:</vt:lpstr>
      <vt:lpstr>Програмні результати навчання</vt:lpstr>
      <vt:lpstr>Форма підсумкового контролю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французької мови</dc:title>
  <dc:creator>Пользователь</dc:creator>
  <cp:lastModifiedBy>Пользователь</cp:lastModifiedBy>
  <cp:revision>10</cp:revision>
  <dcterms:created xsi:type="dcterms:W3CDTF">2020-05-28T16:06:33Z</dcterms:created>
  <dcterms:modified xsi:type="dcterms:W3CDTF">2020-08-13T14:41:53Z</dcterms:modified>
</cp:coreProperties>
</file>